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3" name="camera.wav"/>
          </p:stSnd>
        </p:sndAc>
      </p:transition>
    </mc:Choice>
    <mc:Fallback>
      <p:transition spd="slow" advClick="0" advTm="10000">
        <p:random/>
        <p:sndAc>
          <p:stSnd>
            <p:snd r:embed="rId13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9400906">
            <a:off x="-321011" y="2071123"/>
            <a:ext cx="8193932" cy="2216184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TALLER LINEALIZACION Y ACONDICIONAMIENTO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5785" y="6076324"/>
            <a:ext cx="7318444" cy="509301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Ing. Juan Carlos Vizcaino Aponte</a:t>
            </a:r>
            <a:endParaRPr lang="es-CO" dirty="0">
              <a:solidFill>
                <a:srgbClr val="0070C0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D37E28F-AF33-0D70-D073-68A684984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27" y="282102"/>
            <a:ext cx="4403386" cy="630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Ejercicio 1 – Termistor (Temperatura)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/>
              <a:t>Un </a:t>
            </a:r>
            <a:r>
              <a:rPr lang="es-ES" b="1" dirty="0"/>
              <a:t>termistor NTC</a:t>
            </a:r>
            <a:r>
              <a:rPr lang="es-ES" dirty="0"/>
              <a:t> se utilizará para medir temperaturas entre </a:t>
            </a:r>
            <a:r>
              <a:rPr lang="es-ES" b="1" dirty="0"/>
              <a:t>100°C y 200°C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100°C → </a:t>
            </a:r>
            <a:r>
              <a:rPr lang="es-ES" b="1" dirty="0"/>
              <a:t>80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200°C → </a:t>
            </a:r>
            <a:r>
              <a:rPr lang="es-ES" b="1" dirty="0"/>
              <a:t>15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el termistor</a:t>
            </a:r>
            <a:r>
              <a:rPr lang="es-ES" dirty="0"/>
              <a:t> para ambas temperaturas.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</a:t>
            </a:r>
            <a:r>
              <a:rPr lang="es-ES" dirty="0"/>
              <a:t> para ambas temperaturas.</a:t>
            </a:r>
            <a:br>
              <a:rPr lang="es-ES" dirty="0"/>
            </a:br>
            <a:endParaRPr lang="es-ES" dirty="0"/>
          </a:p>
          <a:p>
            <a:endParaRPr lang="es-CO" dirty="0"/>
          </a:p>
        </p:txBody>
      </p:sp>
      <p:pic>
        <p:nvPicPr>
          <p:cNvPr id="1028" name="Picture 4" descr="Termistor para Horno de Alta Precisión 10K NTC Sensor de Temperatura de  Alta Temperatura Termistor NTC para Horno| Alibaba.com">
            <a:extLst>
              <a:ext uri="{FF2B5EF4-FFF2-40B4-BE49-F238E27FC236}">
                <a16:creationId xmlns:a16="http://schemas.microsoft.com/office/drawing/2014/main" id="{D867821E-768F-1B19-E336-5FC4CCD65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369" y="2230978"/>
            <a:ext cx="3224618" cy="31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3F36B5-608C-775A-F3F4-343C63F44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accent5">
                    <a:lumMod val="75000"/>
                  </a:schemeClr>
                </a:solidFill>
              </a:rPr>
              <a:t>Ejercicio 2 – </a:t>
            </a:r>
            <a:r>
              <a:rPr lang="es-ES" b="1" dirty="0" err="1">
                <a:solidFill>
                  <a:schemeClr val="accent5">
                    <a:lumMod val="75000"/>
                  </a:schemeClr>
                </a:solidFill>
              </a:rPr>
              <a:t>Fotoresistencia</a:t>
            </a:r>
            <a:r>
              <a:rPr lang="es-ES" b="1" dirty="0">
                <a:solidFill>
                  <a:schemeClr val="accent5">
                    <a:lumMod val="75000"/>
                  </a:schemeClr>
                </a:solidFill>
              </a:rPr>
              <a:t> (LDR)</a:t>
            </a:r>
            <a:endParaRPr lang="es-CO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F48DDC-9AF3-4659-FED6-3170FD315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4" y="1825625"/>
            <a:ext cx="10954966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dirty="0"/>
              <a:t>Una </a:t>
            </a:r>
            <a:r>
              <a:rPr lang="es-ES" b="1" dirty="0" err="1"/>
              <a:t>fotoresistencia</a:t>
            </a:r>
            <a:r>
              <a:rPr lang="es-ES" dirty="0"/>
              <a:t> se usa para medir iluminación entre </a:t>
            </a:r>
            <a:r>
              <a:rPr lang="es-ES" b="1" dirty="0"/>
              <a:t>10 lux y 1000 lux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10 lux → </a:t>
            </a:r>
            <a:r>
              <a:rPr lang="es-ES" b="1" dirty="0"/>
              <a:t>120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1000 lux → </a:t>
            </a:r>
            <a:r>
              <a:rPr lang="es-ES" b="1" dirty="0"/>
              <a:t>5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LDR</a:t>
            </a:r>
            <a:r>
              <a:rPr lang="es-ES" dirty="0"/>
              <a:t> para ambos niveles de luz.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 </a:t>
            </a:r>
            <a:r>
              <a:rPr lang="es-ES" dirty="0"/>
              <a:t>para ambos niveles de luz.</a:t>
            </a:r>
          </a:p>
          <a:p>
            <a:endParaRPr lang="es-CO" dirty="0"/>
          </a:p>
        </p:txBody>
      </p:sp>
      <p:pic>
        <p:nvPicPr>
          <p:cNvPr id="1026" name="Picture 2" descr="Cómo funcionan las fotocélulas con contactores para una iluminación  exterior más inteligente - chi-swear.com">
            <a:extLst>
              <a:ext uri="{FF2B5EF4-FFF2-40B4-BE49-F238E27FC236}">
                <a16:creationId xmlns:a16="http://schemas.microsoft.com/office/drawing/2014/main" id="{79223FEE-F2F2-2F22-57E7-A11FCA840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115" y="2392250"/>
            <a:ext cx="4523361" cy="280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91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68D1A4-3458-A4BF-7B44-DBC71873D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FFC000"/>
                </a:solidFill>
              </a:rPr>
              <a:t>Ejercicio 3 – Galga extensométrica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5F730D-4FCF-FA58-A57B-4A3BBC1261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Una </a:t>
            </a:r>
            <a:r>
              <a:rPr lang="es-ES" b="1" dirty="0"/>
              <a:t>galga extensométrica</a:t>
            </a:r>
            <a:r>
              <a:rPr lang="es-ES" dirty="0"/>
              <a:t> mide deformación en una estructura.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Sin carga → </a:t>
            </a:r>
            <a:r>
              <a:rPr lang="es-ES" b="1" dirty="0"/>
              <a:t>110 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Carga máxima → </a:t>
            </a:r>
            <a:r>
              <a:rPr lang="es-ES" b="1" dirty="0"/>
              <a:t>138 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galga</a:t>
            </a:r>
            <a:r>
              <a:rPr lang="es-ES" dirty="0"/>
              <a:t> para ambas condiciones.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 </a:t>
            </a:r>
            <a:r>
              <a:rPr lang="es-ES" dirty="0"/>
              <a:t>para ambas condiciones.</a:t>
            </a:r>
          </a:p>
          <a:p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0E60270-4C57-9803-E08E-629A633E7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425" y="2305455"/>
            <a:ext cx="4129392" cy="27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4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7B7303-BE19-9A0E-7B5A-C90C4F4C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Ejercicio 4 – Sensor resistivo de humedad 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8CCFE8-0280-B519-89AA-A1CA68B9B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/>
              <a:t>Un sensor resistivo mide humedad del suelo.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Suelo seco → </a:t>
            </a:r>
            <a:r>
              <a:rPr lang="es-ES" b="1" dirty="0"/>
              <a:t>200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Suelo húmedo → </a:t>
            </a:r>
            <a:r>
              <a:rPr lang="es-ES" b="1" dirty="0"/>
              <a:t>20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el sensor</a:t>
            </a:r>
            <a:r>
              <a:rPr lang="es-ES" dirty="0"/>
              <a:t> para ambos niveles de humedad.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la resistencia de ajuste </a:t>
            </a:r>
            <a:r>
              <a:rPr lang="es-ES" dirty="0"/>
              <a:t>para ambos niveles de humedad.</a:t>
            </a:r>
            <a:br>
              <a:rPr lang="es-ES" dirty="0"/>
            </a:br>
            <a:endParaRPr lang="es-ES" dirty="0"/>
          </a:p>
          <a:p>
            <a:endParaRPr lang="es-CO" dirty="0"/>
          </a:p>
        </p:txBody>
      </p:sp>
      <p:pic>
        <p:nvPicPr>
          <p:cNvPr id="4098" name="Picture 2" descr="SENSOR DE HUMEDAD DEL SUELO YL-100">
            <a:extLst>
              <a:ext uri="{FF2B5EF4-FFF2-40B4-BE49-F238E27FC236}">
                <a16:creationId xmlns:a16="http://schemas.microsoft.com/office/drawing/2014/main" id="{5C677A85-1102-FE6A-5E94-07F73D657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995" y="1588345"/>
            <a:ext cx="3793180" cy="308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A0BDEB-3104-F299-54C2-20991FE6E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70C0"/>
                </a:solidFill>
              </a:rPr>
              <a:t>Ejercicio 5 – Sensor resistivo de presión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0A3487-5B81-95DA-AB4E-2D37E9173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Un sensor resistivo cambia su resistencia con presión.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Baja presión → </a:t>
            </a:r>
            <a:r>
              <a:rPr lang="es-ES" b="1" dirty="0"/>
              <a:t>60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Alta presión → </a:t>
            </a:r>
            <a:r>
              <a:rPr lang="es-ES" b="1" dirty="0"/>
              <a:t>8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el sensor</a:t>
            </a:r>
            <a:r>
              <a:rPr lang="es-ES" dirty="0"/>
              <a:t> para ambas presiones.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la resistencia de ajuste </a:t>
            </a:r>
            <a:r>
              <a:rPr lang="es-ES" dirty="0"/>
              <a:t>para ambas presiones.</a:t>
            </a:r>
          </a:p>
          <a:p>
            <a:endParaRPr lang="es-CO" dirty="0"/>
          </a:p>
        </p:txBody>
      </p:sp>
      <p:pic>
        <p:nvPicPr>
          <p:cNvPr id="5122" name="Picture 2" descr="Qué es el sensor de presion de combustible y cuál es su función? | Autolab">
            <a:extLst>
              <a:ext uri="{FF2B5EF4-FFF2-40B4-BE49-F238E27FC236}">
                <a16:creationId xmlns:a16="http://schemas.microsoft.com/office/drawing/2014/main" id="{0A4F302B-FFDA-00E6-3E8A-4CD271726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658" y="2344062"/>
            <a:ext cx="3808987" cy="270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38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336</Words>
  <Application>Microsoft Office PowerPoint</Application>
  <PresentationFormat>Panorámica</PresentationFormat>
  <Paragraphs>52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TALLER LINEALIZACION Y ACONDICIONAMIENTO</vt:lpstr>
      <vt:lpstr>Ejercicio 1 – Termistor (Temperatura)</vt:lpstr>
      <vt:lpstr>Ejercicio 2 – Fotoresistencia (LDR)</vt:lpstr>
      <vt:lpstr>Ejercicio 3 – Galga extensométrica</vt:lpstr>
      <vt:lpstr>Ejercicio 4 – Sensor resistivo de humedad </vt:lpstr>
      <vt:lpstr>Ejercicio 5 – Sensor resistivo de presión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2026-03-17T11:51:38Z</dcterms:created>
  <dcterms:modified xsi:type="dcterms:W3CDTF">2026-03-17T13:26:14Z</dcterms:modified>
</cp:coreProperties>
</file>